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  <p:sldMasterId id="2147483661" r:id="rId4"/>
  </p:sldMasterIdLst>
  <p:notesMasterIdLst>
    <p:notesMasterId r:id="rId18"/>
  </p:notesMasterIdLst>
  <p:sldIdLst>
    <p:sldId id="404" r:id="rId5"/>
    <p:sldId id="407" r:id="rId6"/>
    <p:sldId id="406" r:id="rId7"/>
    <p:sldId id="451" r:id="rId8"/>
    <p:sldId id="450" r:id="rId9"/>
    <p:sldId id="433" r:id="rId10"/>
    <p:sldId id="438" r:id="rId11"/>
    <p:sldId id="434" r:id="rId12"/>
    <p:sldId id="446" r:id="rId13"/>
    <p:sldId id="443" r:id="rId14"/>
    <p:sldId id="452" r:id="rId15"/>
    <p:sldId id="44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7046B1-D1A0-2F20-D6BA-22DDBC8B8B31}" name="Felix Wang" initials="FW" userId="S::fwang@GRADIANT.COM::534f2cfb-50b1-429d-9543-39448f1875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2FA9D8"/>
    <a:srgbClr val="6728AA"/>
    <a:srgbClr val="000000"/>
    <a:srgbClr val="D2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36" y="48"/>
      </p:cViewPr>
      <p:guideLst>
        <p:guide orient="horz" pos="3430"/>
        <p:guide orient="horz" pos="143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2BC4-B0AE-400C-9167-DE4627383530}" type="datetimeFigureOut">
              <a:rPr lang="en-SG" smtClean="0"/>
              <a:t>23/10/2023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2F39-EB7F-49A7-83E2-8C1FFE3A7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9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AF7ED0-24BF-24C5-0082-07028C74106F}"/>
              </a:ext>
            </a:extLst>
          </p:cNvPr>
          <p:cNvSpPr/>
          <p:nvPr userDrawn="1"/>
        </p:nvSpPr>
        <p:spPr>
          <a:xfrm rot="10800000">
            <a:off x="6312024" y="3918012"/>
            <a:ext cx="5879976" cy="293998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3000"/>
                </a:schemeClr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E7953-DC18-098F-22F7-B64378D66399}"/>
              </a:ext>
            </a:extLst>
          </p:cNvPr>
          <p:cNvSpPr/>
          <p:nvPr userDrawn="1"/>
        </p:nvSpPr>
        <p:spPr>
          <a:xfrm rot="5400000">
            <a:off x="7086453" y="1701849"/>
            <a:ext cx="6807396" cy="3403698"/>
          </a:xfrm>
          <a:custGeom>
            <a:avLst/>
            <a:gdLst>
              <a:gd name="connsiteX0" fmla="*/ 0 w 2664296"/>
              <a:gd name="connsiteY0" fmla="*/ 0 h 1332148"/>
              <a:gd name="connsiteX1" fmla="*/ 2664296 w 2664296"/>
              <a:gd name="connsiteY1" fmla="*/ 0 h 1332148"/>
              <a:gd name="connsiteX2" fmla="*/ 1332148 w 2664296"/>
              <a:gd name="connsiteY2" fmla="*/ 1332148 h 1332148"/>
              <a:gd name="connsiteX3" fmla="*/ 0 w 2664296"/>
              <a:gd name="connsiteY3" fmla="*/ 0 h 13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296" h="1332148">
                <a:moveTo>
                  <a:pt x="0" y="0"/>
                </a:moveTo>
                <a:lnTo>
                  <a:pt x="2664296" y="0"/>
                </a:lnTo>
                <a:cubicBezTo>
                  <a:pt x="2664296" y="735725"/>
                  <a:pt x="2067873" y="1332148"/>
                  <a:pt x="1332148" y="1332148"/>
                </a:cubicBezTo>
                <a:cubicBezTo>
                  <a:pt x="596423" y="1332148"/>
                  <a:pt x="0" y="735725"/>
                  <a:pt x="0" y="0"/>
                </a:cubicBezTo>
                <a:close/>
              </a:path>
            </a:pathLst>
          </a:custGeom>
          <a:gradFill flip="none" rotWithShape="1">
            <a:gsLst>
              <a:gs pos="84000">
                <a:schemeClr val="tx2"/>
              </a:gs>
              <a:gs pos="27000">
                <a:schemeClr val="accent2"/>
              </a:gs>
              <a:gs pos="65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54CBC-6DDD-8386-FF83-CF62518B0A8B}"/>
              </a:ext>
            </a:extLst>
          </p:cNvPr>
          <p:cNvSpPr/>
          <p:nvPr userDrawn="1"/>
        </p:nvSpPr>
        <p:spPr>
          <a:xfrm>
            <a:off x="7847856" y="0"/>
            <a:ext cx="1656184" cy="1245152"/>
          </a:xfrm>
          <a:custGeom>
            <a:avLst/>
            <a:gdLst>
              <a:gd name="connsiteX0" fmla="*/ 116493 w 1656184"/>
              <a:gd name="connsiteY0" fmla="*/ 0 h 1245152"/>
              <a:gd name="connsiteX1" fmla="*/ 1539691 w 1656184"/>
              <a:gd name="connsiteY1" fmla="*/ 0 h 1245152"/>
              <a:gd name="connsiteX2" fmla="*/ 1591108 w 1656184"/>
              <a:gd name="connsiteY2" fmla="*/ 94729 h 1245152"/>
              <a:gd name="connsiteX3" fmla="*/ 1656184 w 1656184"/>
              <a:gd name="connsiteY3" fmla="*/ 417060 h 1245152"/>
              <a:gd name="connsiteX4" fmla="*/ 828092 w 1656184"/>
              <a:gd name="connsiteY4" fmla="*/ 1245152 h 1245152"/>
              <a:gd name="connsiteX5" fmla="*/ 0 w 1656184"/>
              <a:gd name="connsiteY5" fmla="*/ 417060 h 1245152"/>
              <a:gd name="connsiteX6" fmla="*/ 65076 w 1656184"/>
              <a:gd name="connsiteY6" fmla="*/ 94729 h 1245152"/>
              <a:gd name="connsiteX7" fmla="*/ 116493 w 1656184"/>
              <a:gd name="connsiteY7" fmla="*/ 0 h 124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1245152">
                <a:moveTo>
                  <a:pt x="116493" y="0"/>
                </a:moveTo>
                <a:lnTo>
                  <a:pt x="1539691" y="0"/>
                </a:lnTo>
                <a:lnTo>
                  <a:pt x="1591108" y="94729"/>
                </a:lnTo>
                <a:cubicBezTo>
                  <a:pt x="1633012" y="193801"/>
                  <a:pt x="1656184" y="302724"/>
                  <a:pt x="1656184" y="417060"/>
                </a:cubicBezTo>
                <a:cubicBezTo>
                  <a:pt x="1656184" y="874403"/>
                  <a:pt x="1285435" y="1245152"/>
                  <a:pt x="828092" y="1245152"/>
                </a:cubicBezTo>
                <a:cubicBezTo>
                  <a:pt x="370749" y="1245152"/>
                  <a:pt x="0" y="874403"/>
                  <a:pt x="0" y="417060"/>
                </a:cubicBezTo>
                <a:cubicBezTo>
                  <a:pt x="0" y="302724"/>
                  <a:pt x="23172" y="193801"/>
                  <a:pt x="65076" y="94729"/>
                </a:cubicBezTo>
                <a:lnTo>
                  <a:pt x="11649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2000">
                <a:schemeClr val="accent1"/>
              </a:gs>
              <a:gs pos="99000">
                <a:schemeClr val="tx2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A09D-068E-C59F-621A-80A2AEC52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F78C-FC5D-2218-7168-244C9F1A9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54" y="3602038"/>
            <a:ext cx="9734746" cy="135646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B9FCB3-F659-C1BE-E65D-4667818DB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63" y="443734"/>
            <a:ext cx="2428387" cy="52926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8D627-091A-8BC5-F23C-08B3ED91C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450" y="5086350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Presenter Name</a:t>
            </a:r>
            <a:endParaRPr lang="en-SG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15B718C-6C7A-5BDA-7C49-4E1C46F1F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254" y="5538845"/>
            <a:ext cx="5162550" cy="452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Date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89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AB2ED-9F1E-D420-230A-A2FBB0C8A22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3C49C6-836A-63C7-44EA-C9E048B39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CF2B2-F3E1-2679-7DC7-DEE23B502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F6D3D-AA79-B712-493B-4FF63D69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0E1B-0EC7-8F4E-56E0-E0F90DA1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BE77-CCCB-2A03-BA7A-F250173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FECF-4EC5-EDB3-C796-66BBB95F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92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A6A7-959D-89A9-3460-7E98B7D2B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E7CA-7E21-2D67-8900-18DFA7D9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D2399-D8DA-A03A-65A1-865000D90C9F}"/>
              </a:ext>
            </a:extLst>
          </p:cNvPr>
          <p:cNvSpPr/>
          <p:nvPr userDrawn="1"/>
        </p:nvSpPr>
        <p:spPr>
          <a:xfrm>
            <a:off x="0" y="-10697"/>
            <a:ext cx="12191999" cy="6258762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23C71-D220-1767-0A46-EF91177FF0A0}"/>
              </a:ext>
            </a:extLst>
          </p:cNvPr>
          <p:cNvSpPr/>
          <p:nvPr userDrawn="1"/>
        </p:nvSpPr>
        <p:spPr>
          <a:xfrm rot="10800000">
            <a:off x="608066" y="1488171"/>
            <a:ext cx="9293641" cy="4814036"/>
          </a:xfrm>
          <a:custGeom>
            <a:avLst/>
            <a:gdLst>
              <a:gd name="connsiteX0" fmla="*/ 0 w 6285644"/>
              <a:gd name="connsiteY0" fmla="*/ 0 h 3084500"/>
              <a:gd name="connsiteX1" fmla="*/ 6285644 w 6285644"/>
              <a:gd name="connsiteY1" fmla="*/ 0 h 3084500"/>
              <a:gd name="connsiteX2" fmla="*/ 6283066 w 6285644"/>
              <a:gd name="connsiteY2" fmla="*/ 101972 h 3084500"/>
              <a:gd name="connsiteX3" fmla="*/ 3142822 w 6285644"/>
              <a:gd name="connsiteY3" fmla="*/ 3084500 h 3084500"/>
              <a:gd name="connsiteX4" fmla="*/ 2578 w 6285644"/>
              <a:gd name="connsiteY4" fmla="*/ 101972 h 3084500"/>
              <a:gd name="connsiteX5" fmla="*/ 0 w 6285644"/>
              <a:gd name="connsiteY5" fmla="*/ 0 h 30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5644" h="3084500">
                <a:moveTo>
                  <a:pt x="0" y="0"/>
                </a:moveTo>
                <a:lnTo>
                  <a:pt x="6285644" y="0"/>
                </a:lnTo>
                <a:lnTo>
                  <a:pt x="6283066" y="101972"/>
                </a:lnTo>
                <a:cubicBezTo>
                  <a:pt x="6198851" y="1763344"/>
                  <a:pt x="4825122" y="3084500"/>
                  <a:pt x="3142822" y="3084500"/>
                </a:cubicBezTo>
                <a:cubicBezTo>
                  <a:pt x="1460522" y="3084500"/>
                  <a:pt x="86794" y="1763344"/>
                  <a:pt x="2578" y="1019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2">
                  <a:alpha val="54000"/>
                  <a:lumMod val="58000"/>
                  <a:lumOff val="42000"/>
                </a:schemeClr>
              </a:gs>
              <a:gs pos="100000">
                <a:srgbClr val="2D2082">
                  <a:alpha val="4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B15839-6E93-54BB-22E6-D02AF167E267}"/>
              </a:ext>
            </a:extLst>
          </p:cNvPr>
          <p:cNvSpPr/>
          <p:nvPr userDrawn="1"/>
        </p:nvSpPr>
        <p:spPr>
          <a:xfrm>
            <a:off x="3011326" y="-15532"/>
            <a:ext cx="9164923" cy="6018438"/>
          </a:xfrm>
          <a:custGeom>
            <a:avLst/>
            <a:gdLst>
              <a:gd name="connsiteX0" fmla="*/ 0 w 10384123"/>
              <a:gd name="connsiteY0" fmla="*/ 0 h 6819064"/>
              <a:gd name="connsiteX1" fmla="*/ 10384123 w 10384123"/>
              <a:gd name="connsiteY1" fmla="*/ 0 h 6819064"/>
              <a:gd name="connsiteX2" fmla="*/ 10384123 w 10384123"/>
              <a:gd name="connsiteY2" fmla="*/ 5543189 h 6819064"/>
              <a:gd name="connsiteX3" fmla="*/ 10164986 w 10384123"/>
              <a:gd name="connsiteY3" fmla="*/ 5701234 h 6819064"/>
              <a:gd name="connsiteX4" fmla="*/ 6582205 w 10384123"/>
              <a:gd name="connsiteY4" fmla="*/ 6819064 h 6819064"/>
              <a:gd name="connsiteX5" fmla="*/ 5399 w 10384123"/>
              <a:gd name="connsiteY5" fmla="*/ 225435 h 6819064"/>
              <a:gd name="connsiteX6" fmla="*/ 0 w 10384123"/>
              <a:gd name="connsiteY6" fmla="*/ 0 h 68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4123" h="6819064">
                <a:moveTo>
                  <a:pt x="0" y="0"/>
                </a:moveTo>
                <a:lnTo>
                  <a:pt x="10384123" y="0"/>
                </a:lnTo>
                <a:lnTo>
                  <a:pt x="10384123" y="5543189"/>
                </a:lnTo>
                <a:lnTo>
                  <a:pt x="10164986" y="5701234"/>
                </a:lnTo>
                <a:cubicBezTo>
                  <a:pt x="9133832" y="6408334"/>
                  <a:pt x="7903459" y="6819064"/>
                  <a:pt x="6582205" y="6819064"/>
                </a:cubicBezTo>
                <a:cubicBezTo>
                  <a:pt x="3058861" y="6819064"/>
                  <a:pt x="181778" y="3898316"/>
                  <a:pt x="5399" y="22543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2">
                  <a:lumMod val="64000"/>
                  <a:lumOff val="36000"/>
                  <a:alpha val="38000"/>
                </a:schemeClr>
              </a:gs>
              <a:gs pos="100000">
                <a:srgbClr val="2D2082">
                  <a:alpha val="42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1BD8D2-199D-828C-0F80-3A0A97924607}"/>
              </a:ext>
            </a:extLst>
          </p:cNvPr>
          <p:cNvSpPr txBox="1">
            <a:spLocks/>
          </p:cNvSpPr>
          <p:nvPr userDrawn="1"/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6DDAAC-75AD-49FC-5446-7312ED4960DC}"/>
              </a:ext>
            </a:extLst>
          </p:cNvPr>
          <p:cNvSpPr txBox="1">
            <a:spLocks/>
          </p:cNvSpPr>
          <p:nvPr userDrawn="1"/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17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4B2B1-2324-5F82-B53A-9E87CD3CC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33248-0653-2A12-9AB5-FE85ED9A177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F7DED62-1965-FE2D-9310-2407D214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7168" y="1330827"/>
              <a:ext cx="5237665" cy="354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61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77-F626-14DF-D6E1-463642BB5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AB44-6F9A-7BE4-5C95-2C2F889BA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B004-216E-16C3-508E-58DE4F5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C320-110F-41C8-57BB-826CA88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A5501-026F-A668-AD72-1ECCA9B7F0F9}"/>
              </a:ext>
            </a:extLst>
          </p:cNvPr>
          <p:cNvSpPr/>
          <p:nvPr userDrawn="1"/>
        </p:nvSpPr>
        <p:spPr>
          <a:xfrm>
            <a:off x="-28444" y="-1869"/>
            <a:ext cx="12220444" cy="464856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5F087-B049-6C74-6F0E-C6CF879D6B5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A5A81-2A9D-E557-8A82-086E9B22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CAC7-ADBF-5B39-B9FE-36E558AD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49FF-84B3-1E8F-678F-043189342122}"/>
              </a:ext>
            </a:extLst>
          </p:cNvPr>
          <p:cNvSpPr/>
          <p:nvPr userDrawn="1"/>
        </p:nvSpPr>
        <p:spPr>
          <a:xfrm>
            <a:off x="-28444" y="-1870"/>
            <a:ext cx="2285507" cy="685987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6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E14C-7B0D-2FA3-B724-2985FFCA7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05D-60FB-719A-52FA-9A09F0F1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DBDB59-55AC-B832-501E-7F3CEA5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C101147-6ED3-B5A1-7C79-9BC95B15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4A6635-C439-BE95-F584-AB6D6C03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99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32D-6462-BB50-171B-3033F12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D138-7A5F-C247-134E-00646F4D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3C3-A896-2707-4CFC-3890765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3FC3-E417-6CE3-664E-374E76F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57DB-2365-2845-35EE-BAE763C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93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7289-EE7D-F5CA-B2B2-C6C749D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D943-BA80-B581-57F9-D4E7BE92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336B-20A5-CFF4-8394-B99EF974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A04-B829-0B3F-6870-F7655D1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9CF6-E211-C564-CAE2-845A5A7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5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FE3-AC7A-5D6A-6F51-CC89C67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E3B0-D7C0-11F4-BDE4-2C45A463F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60F6F-CBD6-35A2-71E1-D8967418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6B34-D230-A3E9-FBE8-08F65CFB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F78D-1A8E-B3F5-51BB-4C246ED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EC47-995B-3B88-3BEF-86399394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75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D8EF-1B93-FCFC-32E1-29C3F7C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0A65-EDB3-2A5D-2C59-82EAB1391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36A6B-891A-B038-AA43-43979F835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1EA3C-0A7B-DA68-E7D4-488CC040F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1C838-AE18-28A6-FF8E-E38349CDF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15F6F-4AD7-A261-4E9C-861BC18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B37E5-8E0C-6AFA-E8EB-9E814F3A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3B23B-2E95-305B-7241-7B0F43E6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98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1B748-51F7-A074-A6B2-31C842457FF4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7755-59E2-2228-E961-9F907EE9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1931-0EE5-2424-AAB2-2314CCF4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655C-323C-786C-33AE-1C04166E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D8A7-9216-4DE7-B638-1FEBE0E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369F9-E821-292F-3EA0-BD00C063B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FBAA-366D-B3C5-0018-766E4D9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56E18-45B2-ED04-9615-5339A1D9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931-7CCE-7953-421F-5A050D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7729-1E67-DD1C-BF75-BF24BFC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65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31AC-08D4-D74D-C5E3-E08FDA34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B22B9-7030-CE31-51A9-6001CB91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56B3-030C-3D83-47A1-72F00194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40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28ED-85F6-BBA7-E354-25DCCE9B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C9C6-3D14-1AA4-B52C-02C5F145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0D68B-F3AE-4C71-DE7A-23EE629C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12AA-B6A7-0251-1AAD-0B813033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82EEE-497A-8629-5D38-C2931F79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8E93-8922-D0C8-3306-1648E62D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3C94-0B3B-F6D9-13C9-779EC8A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CF70-1E22-E381-DE12-3420B555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656C-703C-AF8C-98C0-987E850D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43EB4-18BF-0FDD-38F2-B0419B49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AE92-BC13-5F86-D792-0B1298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70C44-EA4D-02B1-8412-90E6F66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51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AD9D-6743-585A-1C74-B6D8984C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9458-9042-7EF4-3D60-3F18FF33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5B137-AF07-EEC7-CFDA-FA5E0ED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710F-2FBD-1AA0-2244-4DD52167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F019-C320-35F1-9FDE-37019858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63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F9E8A-E9EB-1A90-B9CF-9932B481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F7FC-E10B-537E-2CEC-694C7D4B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5F7F-964E-FAD3-67A7-C375E86F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7BEC-6D62-D6D0-58AB-E95EBBC4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CA0C-A1B1-3C02-4F4E-9A84B21B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41D37-956D-83B3-86C2-6504E4FED473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20D4-BB08-228E-78A0-B1365A9F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3ADA-AD7A-21FC-BFCF-0CF15131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E291A3-6D4F-718E-DFB1-7CC8DA9C0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ED00-10FA-C356-51D1-62A5109518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1"/>
              </a:gs>
              <a:gs pos="37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437FC-CD10-E578-0BB2-0ECED46E2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6263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FDFC-2F70-9F04-AF61-2BF55A19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411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75BDD8-8C0B-81BB-0E23-796CEA7C9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9022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1A041-2C32-4F79-ED32-539AC7E69E37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D266-3E9C-EA05-BAC4-96E9522AF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B7D-8456-5D7C-C3F7-147B8A4F9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BEAF6-FFB5-33D3-0905-9C776ED7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47356-A149-D75D-E138-A7196E7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DC1B-DB05-0A6B-78DF-94716AAB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1450AF-A791-57C7-E7A5-AEC6FE44F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3E892C-40F7-C41C-A4D9-812CA9F56150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0F5E-4333-837B-DDE6-F05A6A420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D4C63-E253-69AF-201C-03F1C373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78C6-69C0-188A-7AC6-F54A491E3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B80B5-884F-541F-AA6A-CEAA69C4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CEE9-C3FF-E92A-EEFA-0B13385F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F40E2-A74E-F77D-C0BB-B465919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6CF6B-D0CC-1694-91F5-194DB1BF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249EEA-CDB6-804C-60D6-4E2CF622E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90C15-ED94-2A60-E933-B1590B42CDBB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D431-7D3B-FA0F-389F-D59178DFD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A40B-6C0B-A9AE-2A3E-02151DD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BCDB-85AE-762C-CB76-23A2AD0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801949-EDC5-1268-9058-AD1FAF7B21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7DD8B-AB46-74A6-8AD2-D0C01FE53F76}"/>
              </a:ext>
            </a:extLst>
          </p:cNvPr>
          <p:cNvSpPr/>
          <p:nvPr userDrawn="1"/>
        </p:nvSpPr>
        <p:spPr>
          <a:xfrm>
            <a:off x="0" y="6242952"/>
            <a:ext cx="12192000" cy="612000"/>
          </a:xfrm>
          <a:prstGeom prst="rect">
            <a:avLst/>
          </a:prstGeom>
          <a:gradFill>
            <a:gsLst>
              <a:gs pos="21000">
                <a:schemeClr val="accent2"/>
              </a:gs>
              <a:gs pos="100000">
                <a:srgbClr val="2D20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E71DAC-CE68-E073-4F7B-3280031F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3147" y="6362755"/>
            <a:ext cx="1453553" cy="31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2A68D-8FA5-A0CC-7000-256C80CD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8EF0-B001-921F-B65D-54E4E318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51208-EF60-1D2F-BCF7-B21EFAA51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99C9-4652-BB87-F5EE-A0963903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0087" y="6356350"/>
            <a:ext cx="4114800" cy="365125"/>
          </a:xfrm>
        </p:spPr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839D-DE53-9018-8467-49501B29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52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84AA-09E7-2058-B9A6-F0F56EA2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626A-92FE-D900-A863-32115CCC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CA69-4B1E-5098-AAC4-7A49C88F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356350"/>
            <a:ext cx="66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8C436D1-A9F0-4DFC-9B9E-05329500316D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E0FD-A617-7EC9-1232-AE3A4F17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008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GRADIANT CONFIDENTIAL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4" r:id="rId11"/>
    <p:sldLayoutId id="2147483673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Josefin Sans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95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3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F2C71-66E3-A0B8-0CFC-AF5DC2E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E7FC-1079-9815-9B5F-EA6E5D14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A473-5F20-D97F-E4A3-C3A08EF32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D6F0-CFCF-F678-AD8B-9769539AC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7B77-1E21-70FA-83CC-D41F0E42F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920B-20A7-4ED6-809C-068E7555D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F1B0-82AB-CF8E-75AC-24449DA73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Micron Bendemeer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D34DB-ADE5-CDF0-A789-EB120DF13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Application Study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C5042-C67E-D685-B62C-9FD7CD9D7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Sean Lam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BAD9D-113B-4A7C-02B3-E0F8DD9BA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23 Oct 2023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942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B0EDFE-3C7A-9981-358A-CE9B5DF9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- Combo Feed with FeCl3/MgCl2</a:t>
            </a:r>
            <a:endParaRPr lang="en-SG"/>
          </a:p>
        </p:txBody>
      </p:sp>
      <p:pic>
        <p:nvPicPr>
          <p:cNvPr id="10" name="Content Placeholder 9" descr="A machine with several containers of liquid&#10;&#10;Description automatically generated">
            <a:extLst>
              <a:ext uri="{FF2B5EF4-FFF2-40B4-BE49-F238E27FC236}">
                <a16:creationId xmlns:a16="http://schemas.microsoft.com/office/drawing/2014/main" id="{8583C596-F5C5-1E70-FCA4-4E8795CEBB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t="35536" r="3463" b="19935"/>
          <a:stretch/>
        </p:blipFill>
        <p:spPr>
          <a:xfrm>
            <a:off x="785648" y="1641794"/>
            <a:ext cx="4896464" cy="1730478"/>
          </a:xfrm>
        </p:spPr>
      </p:pic>
      <p:pic>
        <p:nvPicPr>
          <p:cNvPr id="12" name="Content Placeholder 11" descr="A machine with several containers of soil&#10;&#10;Description automatically generated">
            <a:extLst>
              <a:ext uri="{FF2B5EF4-FFF2-40B4-BE49-F238E27FC236}">
                <a16:creationId xmlns:a16="http://schemas.microsoft.com/office/drawing/2014/main" id="{1AB498E4-3B1B-7EC1-3A28-D0B8118A89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63869" r="20589" b="3927"/>
          <a:stretch/>
        </p:blipFill>
        <p:spPr>
          <a:xfrm>
            <a:off x="785648" y="3898929"/>
            <a:ext cx="4896464" cy="157990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0B5DD-9B4B-C245-F684-31E356BB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E5491-FA95-E272-14E2-3CE02B27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10</a:t>
            </a:fld>
            <a:endParaRPr lang="en-SG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9DD3EF2-D339-870B-D5FC-A98F17DC9E97}"/>
              </a:ext>
            </a:extLst>
          </p:cNvPr>
          <p:cNvSpPr txBox="1">
            <a:spLocks/>
          </p:cNvSpPr>
          <p:nvPr/>
        </p:nvSpPr>
        <p:spPr>
          <a:xfrm>
            <a:off x="716822" y="1335607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Initial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E13CBA-4A43-889E-39AF-09ABBF9473B5}"/>
              </a:ext>
            </a:extLst>
          </p:cNvPr>
          <p:cNvSpPr txBox="1">
            <a:spLocks/>
          </p:cNvSpPr>
          <p:nvPr/>
        </p:nvSpPr>
        <p:spPr>
          <a:xfrm>
            <a:off x="716822" y="3552089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Final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3A8DBB-CC69-11F7-4C7E-499441502CE9}"/>
              </a:ext>
            </a:extLst>
          </p:cNvPr>
          <p:cNvSpPr txBox="1">
            <a:spLocks/>
          </p:cNvSpPr>
          <p:nvPr/>
        </p:nvSpPr>
        <p:spPr>
          <a:xfrm>
            <a:off x="7577879" y="5254489"/>
            <a:ext cx="3518336" cy="848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Collect samples for analysis: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 Feed (Control); (ii) Supernatant;</a:t>
            </a:r>
            <a:br>
              <a:rPr lang="en-US" sz="1600" dirty="0"/>
            </a:br>
            <a:r>
              <a:rPr lang="en-US" sz="1600" dirty="0"/>
              <a:t>(iii) Filtered Supernatant (0.45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m)</a:t>
            </a:r>
          </a:p>
        </p:txBody>
      </p:sp>
      <p:pic>
        <p:nvPicPr>
          <p:cNvPr id="3" name="Content Placeholder 7" descr="A group of vials with labels&#10;&#10;Description automatically generated">
            <a:extLst>
              <a:ext uri="{FF2B5EF4-FFF2-40B4-BE49-F238E27FC236}">
                <a16:creationId xmlns:a16="http://schemas.microsoft.com/office/drawing/2014/main" id="{66E69E94-20D8-AF0F-02F0-A579B099D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2" b="20387"/>
          <a:stretch/>
        </p:blipFill>
        <p:spPr>
          <a:xfrm>
            <a:off x="7572285" y="1641794"/>
            <a:ext cx="3523930" cy="1825489"/>
          </a:xfrm>
          <a:prstGeom prst="rect">
            <a:avLst/>
          </a:prstGeom>
        </p:spPr>
      </p:pic>
      <p:pic>
        <p:nvPicPr>
          <p:cNvPr id="7" name="Content Placeholder 9" descr="A group of test tubes with labels&#10;&#10;Description automatically generated">
            <a:extLst>
              <a:ext uri="{FF2B5EF4-FFF2-40B4-BE49-F238E27FC236}">
                <a16:creationId xmlns:a16="http://schemas.microsoft.com/office/drawing/2014/main" id="{E9A13B08-E9E7-3980-C653-BFF09A890B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5"/>
          <a:stretch/>
        </p:blipFill>
        <p:spPr>
          <a:xfrm>
            <a:off x="8216354" y="3817689"/>
            <a:ext cx="2235791" cy="1436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3798B8-BD17-187E-A29C-C872B9F6549D}"/>
              </a:ext>
            </a:extLst>
          </p:cNvPr>
          <p:cNvSpPr txBox="1">
            <a:spLocks/>
          </p:cNvSpPr>
          <p:nvPr/>
        </p:nvSpPr>
        <p:spPr>
          <a:xfrm>
            <a:off x="1272039" y="5575403"/>
            <a:ext cx="2295365" cy="710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FeCl3 350-950mg/L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pH 8.5-9.5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5E9049-F922-2BD3-E840-A6CDF2CEA38D}"/>
              </a:ext>
            </a:extLst>
          </p:cNvPr>
          <p:cNvSpPr txBox="1">
            <a:spLocks/>
          </p:cNvSpPr>
          <p:nvPr/>
        </p:nvSpPr>
        <p:spPr>
          <a:xfrm>
            <a:off x="3386747" y="5562582"/>
            <a:ext cx="2295365" cy="710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MgCl2 650-2,400mg/L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pH 10.5-11.0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87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Combo Feed </a:t>
            </a:r>
            <a:r>
              <a:rPr lang="en-US" sz="3200" dirty="0"/>
              <a:t>with FeCl3 / MgCl2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913133"/>
              </p:ext>
            </p:extLst>
          </p:nvPr>
        </p:nvGraphicFramePr>
        <p:xfrm>
          <a:off x="1000798" y="1904283"/>
          <a:ext cx="10190404" cy="339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67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3374670016"/>
                    </a:ext>
                  </a:extLst>
                </a:gridCol>
                <a:gridCol w="1000793">
                  <a:extLst>
                    <a:ext uri="{9D8B030D-6E8A-4147-A177-3AD203B41FA5}">
                      <a16:colId xmlns:a16="http://schemas.microsoft.com/office/drawing/2014/main" val="1288327794"/>
                    </a:ext>
                  </a:extLst>
                </a:gridCol>
              </a:tblGrid>
              <a:tr h="430282"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Control</a:t>
                      </a:r>
                      <a:endParaRPr lang="en-SG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FeCl3 Dose-1</a:t>
                      </a:r>
                      <a:endParaRPr lang="en-SG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FeCl3 Dose-2</a:t>
                      </a:r>
                      <a:endParaRPr lang="en-SG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MgCl2 Dose-1</a:t>
                      </a:r>
                      <a:endParaRPr lang="en-SG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MgCl2 Dose-2</a:t>
                      </a:r>
                      <a:endParaRPr lang="en-SG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endParaRPr lang="en-SG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Feed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Supernatant</a:t>
                      </a:r>
                      <a:endParaRPr lang="en-SG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*Filtered Supernatant</a:t>
                      </a:r>
                      <a:endParaRPr lang="en-SG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6,850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3,530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40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SG" sz="14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S/cm</a:t>
                      </a:r>
                      <a:endParaRPr lang="en-SG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4,670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4,710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11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B5BDA-E1CA-2E3C-BF7B-F5974B86B145}"/>
              </a:ext>
            </a:extLst>
          </p:cNvPr>
          <p:cNvSpPr txBox="1">
            <a:spLocks/>
          </p:cNvSpPr>
          <p:nvPr/>
        </p:nvSpPr>
        <p:spPr>
          <a:xfrm>
            <a:off x="1000798" y="5486151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522CB-4C1A-0A64-A835-C0142EA05FBB}"/>
              </a:ext>
            </a:extLst>
          </p:cNvPr>
          <p:cNvSpPr txBox="1">
            <a:spLocks/>
          </p:cNvSpPr>
          <p:nvPr/>
        </p:nvSpPr>
        <p:spPr>
          <a:xfrm>
            <a:off x="5990297" y="5541248"/>
            <a:ext cx="4398267" cy="57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Further dilution with BGA RO Conc to lower feed conductivity to downstream RO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9AE3-D07E-32F5-7ED5-05EF99B49092}"/>
              </a:ext>
            </a:extLst>
          </p:cNvPr>
          <p:cNvSpPr/>
          <p:nvPr/>
        </p:nvSpPr>
        <p:spPr>
          <a:xfrm>
            <a:off x="7192821" y="1904283"/>
            <a:ext cx="1993220" cy="3392956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823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B784-1FC8-00F1-A185-3D592E1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 Trial</a:t>
            </a:r>
            <a:endParaRPr lang="en-SG" dirty="0"/>
          </a:p>
        </p:txBody>
      </p:sp>
      <p:pic>
        <p:nvPicPr>
          <p:cNvPr id="8" name="Content Placeholder 7" descr="A machine with a blue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5FE1B7BF-E8FA-657B-5311-627A64643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234804"/>
            <a:ext cx="4352925" cy="326469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0CD7F-045C-354C-B84C-F441DD41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54B5-D8B2-884D-149B-884CE24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12</a:t>
            </a:fld>
            <a:endParaRPr lang="en-SG"/>
          </a:p>
        </p:txBody>
      </p:sp>
      <p:pic>
        <p:nvPicPr>
          <p:cNvPr id="14" name="Content Placeholder 13" descr="A plastic container with a brown liquid inside&#10;&#10;Description automatically generated">
            <a:extLst>
              <a:ext uri="{FF2B5EF4-FFF2-40B4-BE49-F238E27FC236}">
                <a16:creationId xmlns:a16="http://schemas.microsoft.com/office/drawing/2014/main" id="{0ADF052D-18D9-467E-A545-DADEE94ED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7" y="2234804"/>
            <a:ext cx="4352925" cy="3264693"/>
          </a:xfr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AC4F3F8D-723F-D3A3-4D12-CFBB0D94EBF5}"/>
              </a:ext>
            </a:extLst>
          </p:cNvPr>
          <p:cNvSpPr txBox="1">
            <a:spLocks/>
          </p:cNvSpPr>
          <p:nvPr/>
        </p:nvSpPr>
        <p:spPr>
          <a:xfrm>
            <a:off x="7915687" y="1630253"/>
            <a:ext cx="340966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Coagulation of combo feed using PAC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Transfer to DAF 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no separation observed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18140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1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3BFC-1C1B-D359-DA04-E4ABC345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Lab-Test Objectives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317C77-FFF2-ED4C-2EF4-12340101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18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To analyze incoming wastewater streams quality</a:t>
            </a:r>
          </a:p>
          <a:p>
            <a:r>
              <a:rPr lang="en-US" sz="2400" dirty="0"/>
              <a:t>To conduct jar test to determine treatment process to reduce turbidity, TSS, SiO2 to meet downstream process quality requirements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Observation:</a:t>
            </a:r>
            <a:br>
              <a:rPr lang="en-US" sz="2400" dirty="0"/>
            </a:br>
            <a:r>
              <a:rPr lang="en-US" sz="2400" dirty="0"/>
              <a:t>Bulging of carboys after collection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hydrogen generation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CD35-374C-CAD5-FE96-5E29A8BA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EA34-35AF-10CA-E939-A010C767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2</a:t>
            </a:fld>
            <a:endParaRPr lang="en-SG"/>
          </a:p>
        </p:txBody>
      </p:sp>
      <p:pic>
        <p:nvPicPr>
          <p:cNvPr id="10" name="Picture 9" descr="A group of white plastic containers with red caps&#10;&#10;Description automatically generated">
            <a:extLst>
              <a:ext uri="{FF2B5EF4-FFF2-40B4-BE49-F238E27FC236}">
                <a16:creationId xmlns:a16="http://schemas.microsoft.com/office/drawing/2014/main" id="{48F16035-E90C-1F4D-35D0-AE5FB0B48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b="15367"/>
          <a:stretch/>
        </p:blipFill>
        <p:spPr>
          <a:xfrm>
            <a:off x="7945821" y="1797270"/>
            <a:ext cx="3706057" cy="39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3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6655-DA56-EE8E-F1D3-D93D7421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Waste Streams Composition (22 Sep 2023)</a:t>
            </a:r>
            <a:endParaRPr lang="en-SG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4CBDF95-58C6-131A-E18E-38B8A29C7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417361"/>
              </p:ext>
            </p:extLst>
          </p:nvPr>
        </p:nvGraphicFramePr>
        <p:xfrm>
          <a:off x="1140087" y="1027906"/>
          <a:ext cx="979542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442">
                  <a:extLst>
                    <a:ext uri="{9D8B030D-6E8A-4147-A177-3AD203B41FA5}">
                      <a16:colId xmlns:a16="http://schemas.microsoft.com/office/drawing/2014/main" val="1241656118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1186352766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660557227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4083233207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2108825184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298450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Dicing &amp; BG1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BGA RO Conc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4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*pH</a:t>
                      </a:r>
                      <a:endParaRPr lang="en-SG" sz="160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7.16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7.27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7.18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79649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Total Alkalinity, CaCO3 mg/L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6.25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8.75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3.75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2903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*Conductivity, </a:t>
                      </a:r>
                      <a:r>
                        <a:rPr lang="el-GR" sz="1600">
                          <a:solidFill>
                            <a:schemeClr val="accent2"/>
                          </a:solidFill>
                        </a:rPr>
                        <a:t>μ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S/cm</a:t>
                      </a:r>
                      <a:endParaRPr lang="en-SG" sz="160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60.6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14.9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48.2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9.75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42633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*Turbidity, 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6,980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4,680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10,880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8,100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9.26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5953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*TSS, mg/L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3,550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2,360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5,940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4,610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2511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*Total S</a:t>
                      </a:r>
                      <a:r>
                        <a:rPr lang="en-SG" sz="1600" err="1">
                          <a:solidFill>
                            <a:schemeClr val="accent2"/>
                          </a:solidFill>
                        </a:rPr>
                        <a:t>ilica</a:t>
                      </a:r>
                      <a:r>
                        <a:rPr lang="en-SG" sz="1600">
                          <a:solidFill>
                            <a:schemeClr val="accent2"/>
                          </a:solidFill>
                        </a:rPr>
                        <a:t>, mg/L</a:t>
                      </a:r>
                      <a:endParaRPr lang="en-US" sz="160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85.2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243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330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791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53159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Dissolved Silica, mg/L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82.6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293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6618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TOC, mg/L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2.23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2.03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1.66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&lt;1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&lt;1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55560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COD, O2 mg/L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6299624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D784B-E1E3-8C39-529D-CD024FD0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F61F3-E790-E3F7-75F1-61B56F1E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759F4-9703-D4A6-EE8E-49AAF4E34049}"/>
              </a:ext>
            </a:extLst>
          </p:cNvPr>
          <p:cNvSpPr txBox="1"/>
          <p:nvPr/>
        </p:nvSpPr>
        <p:spPr>
          <a:xfrm>
            <a:off x="2510231" y="5188803"/>
            <a:ext cx="7055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Note: High </a:t>
            </a:r>
            <a:r>
              <a:rPr lang="en-US" u="sng" dirty="0">
                <a:solidFill>
                  <a:schemeClr val="tx2"/>
                </a:solidFill>
                <a:highlight>
                  <a:srgbClr val="FFFF00"/>
                </a:highlight>
              </a:rPr>
              <a:t>Turbidity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, </a:t>
            </a:r>
            <a:r>
              <a:rPr lang="en-US" u="sng" dirty="0">
                <a:solidFill>
                  <a:schemeClr val="tx2"/>
                </a:solidFill>
                <a:highlight>
                  <a:srgbClr val="FFFF00"/>
                </a:highlight>
              </a:rPr>
              <a:t>TSS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 and </a:t>
            </a:r>
            <a:r>
              <a:rPr lang="en-US" u="sng" dirty="0">
                <a:solidFill>
                  <a:schemeClr val="tx2"/>
                </a:solidFill>
                <a:highlight>
                  <a:srgbClr val="FFFF00"/>
                </a:highlight>
              </a:rPr>
              <a:t>Total Silica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 in Dicing &amp; </a:t>
            </a:r>
            <a:r>
              <a:rPr lang="en-US" dirty="0" err="1">
                <a:solidFill>
                  <a:schemeClr val="tx2"/>
                </a:solidFill>
                <a:highlight>
                  <a:srgbClr val="FFFF00"/>
                </a:highlight>
              </a:rPr>
              <a:t>Backgrind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 streams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*Focus on these 5 parameters in subsequent tests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6655-DA56-EE8E-F1D3-D93D7421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Particle Size Distribution (09 Oct 2023)</a:t>
            </a:r>
            <a:endParaRPr lang="en-SG" sz="2800" dirty="0">
              <a:highlight>
                <a:srgbClr val="FFFF00"/>
              </a:highligh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4CBDF95-58C6-131A-E18E-38B8A29C7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551449"/>
              </p:ext>
            </p:extLst>
          </p:nvPr>
        </p:nvGraphicFramePr>
        <p:xfrm>
          <a:off x="914400" y="1124913"/>
          <a:ext cx="6404907" cy="1992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16">
                  <a:extLst>
                    <a:ext uri="{9D8B030D-6E8A-4147-A177-3AD203B41FA5}">
                      <a16:colId xmlns:a16="http://schemas.microsoft.com/office/drawing/2014/main" val="1241656118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1186352766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4083233207"/>
                    </a:ext>
                  </a:extLst>
                </a:gridCol>
                <a:gridCol w="1550997">
                  <a:extLst>
                    <a:ext uri="{9D8B030D-6E8A-4147-A177-3AD203B41FA5}">
                      <a16:colId xmlns:a16="http://schemas.microsoft.com/office/drawing/2014/main" val="2412549566"/>
                    </a:ext>
                  </a:extLst>
                </a:gridCol>
              </a:tblGrid>
              <a:tr h="509341">
                <a:tc>
                  <a:txBody>
                    <a:bodyPr/>
                    <a:lstStyle/>
                    <a:p>
                      <a:r>
                        <a:rPr lang="en-US" sz="1600" dirty="0"/>
                        <a:t>Sample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Dicing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BG-2/3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Combo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4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d10, </a:t>
                      </a:r>
                      <a:r>
                        <a:rPr lang="el-GR" sz="1600" dirty="0"/>
                        <a:t>μ</a:t>
                      </a:r>
                      <a:r>
                        <a:rPr lang="en-US" sz="1600" dirty="0"/>
                        <a:t>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4994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Median, </a:t>
                      </a:r>
                      <a:r>
                        <a:rPr lang="el-GR" sz="1600"/>
                        <a:t>μ</a:t>
                      </a:r>
                      <a:r>
                        <a:rPr lang="en-US" sz="1600"/>
                        <a:t>m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0.599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2913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Mean, </a:t>
                      </a:r>
                      <a:r>
                        <a:rPr lang="el-GR" sz="1600"/>
                        <a:t>μ</a:t>
                      </a:r>
                      <a:r>
                        <a:rPr lang="en-US" sz="1600"/>
                        <a:t>m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0.737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84758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d90, </a:t>
                      </a:r>
                      <a:r>
                        <a:rPr lang="el-GR" sz="1600"/>
                        <a:t>μ</a:t>
                      </a:r>
                      <a:r>
                        <a:rPr lang="en-US" sz="1600"/>
                        <a:t>m</a:t>
                      </a:r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0.847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1.638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69981398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D784B-E1E3-8C39-529D-CD024FD0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F61F3-E790-E3F7-75F1-61B56F1E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4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87D09-1718-6F7B-3739-1056A6550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38"/>
          <a:stretch/>
        </p:blipFill>
        <p:spPr>
          <a:xfrm>
            <a:off x="2847128" y="3445183"/>
            <a:ext cx="4468829" cy="2503570"/>
          </a:xfrm>
          <a:prstGeom prst="rect">
            <a:avLst/>
          </a:prstGeom>
          <a:noFill/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511E55-70F2-FD34-429E-79B619D7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94"/>
          <a:stretch/>
        </p:blipFill>
        <p:spPr>
          <a:xfrm>
            <a:off x="7319307" y="925430"/>
            <a:ext cx="4573616" cy="2503570"/>
          </a:xfrm>
          <a:prstGeom prst="rect">
            <a:avLst/>
          </a:prstGeom>
          <a:noFill/>
        </p:spPr>
      </p:pic>
      <p:pic>
        <p:nvPicPr>
          <p:cNvPr id="10" name="Picture 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3C98B317-A827-2914-B60C-0FE9DA749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84"/>
          <a:stretch/>
        </p:blipFill>
        <p:spPr>
          <a:xfrm>
            <a:off x="7315957" y="3489117"/>
            <a:ext cx="4580316" cy="2503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355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3BFC-1C1B-D359-DA04-E4ABC345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Jar Test Plan </a:t>
            </a:r>
            <a:endParaRPr lang="en-SG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CD35-374C-CAD5-FE96-5E29A8BA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EA34-35AF-10CA-E939-A010C767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5</a:t>
            </a:fld>
            <a:endParaRPr lang="en-SG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FF0D0E32-93D6-FC4B-19FC-30F32E13B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911044"/>
              </p:ext>
            </p:extLst>
          </p:nvPr>
        </p:nvGraphicFramePr>
        <p:xfrm>
          <a:off x="809756" y="1147517"/>
          <a:ext cx="1051559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19">
                  <a:extLst>
                    <a:ext uri="{9D8B030D-6E8A-4147-A177-3AD203B41FA5}">
                      <a16:colId xmlns:a16="http://schemas.microsoft.com/office/drawing/2014/main" val="2199515423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505747608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18876940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1153853188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737178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FeCl3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MgCl2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03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Feed</a:t>
                      </a:r>
                      <a:endParaRPr lang="en-SG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solidFill>
                            <a:schemeClr val="tx1"/>
                          </a:solidFill>
                        </a:rPr>
                        <a:t>Combined Dicing &amp; </a:t>
                      </a:r>
                      <a:r>
                        <a:rPr lang="en-US" sz="1800" u="none" dirty="0" err="1">
                          <a:solidFill>
                            <a:schemeClr val="tx1"/>
                          </a:solidFill>
                        </a:rPr>
                        <a:t>Backgrind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</a:rPr>
                        <a:t> waste streams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3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Coagulant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Aluminum Sulfate (Alum)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Polyaluminum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Chloride (PAC)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Ferric chloride (FeCl3)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Magnesium chloride (MgCl2)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6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Coagulant Dosage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50-250 mg/L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50-250 mg/L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350-950 mg/L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650-2,400 mg/L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7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5.5-8.5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5.5-8.5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8.5-9.0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10.5-11.0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55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Polymer Dosage</a:t>
                      </a:r>
                      <a:endParaRPr lang="en-SG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1-2 ppm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790720"/>
                  </a:ext>
                </a:extLst>
              </a:tr>
            </a:tbl>
          </a:graphicData>
        </a:graphic>
      </p:graphicFrame>
      <p:pic>
        <p:nvPicPr>
          <p:cNvPr id="9" name="Picture 8" descr="A group of beakers with liquid in them&#10;&#10;Description automatically generated">
            <a:extLst>
              <a:ext uri="{FF2B5EF4-FFF2-40B4-BE49-F238E27FC236}">
                <a16:creationId xmlns:a16="http://schemas.microsoft.com/office/drawing/2014/main" id="{66EE8909-4724-86FA-3612-F56A38C5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 r="2786" b="15081"/>
          <a:stretch/>
        </p:blipFill>
        <p:spPr>
          <a:xfrm>
            <a:off x="8019395" y="4488585"/>
            <a:ext cx="3137794" cy="15836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EF2898-947D-83C2-A42F-F417E989170A}"/>
              </a:ext>
            </a:extLst>
          </p:cNvPr>
          <p:cNvSpPr txBox="1">
            <a:spLocks/>
          </p:cNvSpPr>
          <p:nvPr/>
        </p:nvSpPr>
        <p:spPr>
          <a:xfrm>
            <a:off x="809756" y="4538668"/>
            <a:ext cx="4942490" cy="1410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Collect samples for analysis: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 Feed (Control);</a:t>
            </a:r>
            <a:br>
              <a:rPr lang="en-US" sz="2000" dirty="0"/>
            </a:br>
            <a:r>
              <a:rPr lang="en-US" sz="2000" dirty="0"/>
              <a:t>(ii) Supernatant;</a:t>
            </a:r>
            <a:br>
              <a:rPr lang="en-US" sz="2000" dirty="0"/>
            </a:br>
            <a:r>
              <a:rPr lang="en-US" sz="2000" dirty="0"/>
              <a:t>(iii) Filtered Supernatant (0.45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207741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ADC6-C13B-BDE1-CB55-9E2243B6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Combo Feed with Alum</a:t>
            </a:r>
            <a:endParaRPr lang="en-S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4F03-11D6-9D39-7672-1D2D617C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3CAED-EBC2-163D-19FD-B3D5E457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6</a:t>
            </a:fld>
            <a:endParaRPr lang="en-SG"/>
          </a:p>
        </p:txBody>
      </p:sp>
      <p:pic>
        <p:nvPicPr>
          <p:cNvPr id="7" name="Content Placeholder 20" descr="A row of rectangular containers with brown liquid in them&#10;&#10;Description automatically generated">
            <a:extLst>
              <a:ext uri="{FF2B5EF4-FFF2-40B4-BE49-F238E27FC236}">
                <a16:creationId xmlns:a16="http://schemas.microsoft.com/office/drawing/2014/main" id="{D5B2DC2A-17BC-466B-4D55-94829A2845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6" b="23930"/>
          <a:stretch/>
        </p:blipFill>
        <p:spPr>
          <a:xfrm>
            <a:off x="862135" y="3691984"/>
            <a:ext cx="5181600" cy="1762948"/>
          </a:xfrm>
        </p:spPr>
      </p:pic>
      <p:pic>
        <p:nvPicPr>
          <p:cNvPr id="8" name="Content Placeholder 14" descr="A row of brown containers in a lab&#10;&#10;Description automatically generated with medium confidence">
            <a:extLst>
              <a:ext uri="{FF2B5EF4-FFF2-40B4-BE49-F238E27FC236}">
                <a16:creationId xmlns:a16="http://schemas.microsoft.com/office/drawing/2014/main" id="{7F870BAB-31C3-DBEA-E17C-D0888CC27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" t="34718" r="4791" b="25668"/>
          <a:stretch/>
        </p:blipFill>
        <p:spPr>
          <a:xfrm>
            <a:off x="838201" y="1530640"/>
            <a:ext cx="5181599" cy="1722383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1A1E584-A0C9-0ED7-C018-8AC790D8C207}"/>
              </a:ext>
            </a:extLst>
          </p:cNvPr>
          <p:cNvSpPr txBox="1">
            <a:spLocks/>
          </p:cNvSpPr>
          <p:nvPr/>
        </p:nvSpPr>
        <p:spPr>
          <a:xfrm>
            <a:off x="809755" y="1279105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Initial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68861D7-5F4D-D38B-2653-0ADBCCB290B1}"/>
              </a:ext>
            </a:extLst>
          </p:cNvPr>
          <p:cNvSpPr txBox="1">
            <a:spLocks/>
          </p:cNvSpPr>
          <p:nvPr/>
        </p:nvSpPr>
        <p:spPr>
          <a:xfrm>
            <a:off x="809754" y="3414964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Final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3F83203-4910-635F-D78E-CD9C00334DD1}"/>
              </a:ext>
            </a:extLst>
          </p:cNvPr>
          <p:cNvSpPr txBox="1">
            <a:spLocks/>
          </p:cNvSpPr>
          <p:nvPr/>
        </p:nvSpPr>
        <p:spPr>
          <a:xfrm>
            <a:off x="2049804" y="5550630"/>
            <a:ext cx="2295365" cy="710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Alum 50-250mg/L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pH 5.5-8.5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6" name="Content Placeholder 24" descr="A group of test tubes with labels&#10;&#10;Description automatically generated">
            <a:extLst>
              <a:ext uri="{FF2B5EF4-FFF2-40B4-BE49-F238E27FC236}">
                <a16:creationId xmlns:a16="http://schemas.microsoft.com/office/drawing/2014/main" id="{D5D78AC1-4BA9-06AF-39A7-5F4D48BA0F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8" b="15580"/>
          <a:stretch/>
        </p:blipFill>
        <p:spPr>
          <a:xfrm>
            <a:off x="7577894" y="1596402"/>
            <a:ext cx="3887140" cy="1748107"/>
          </a:xfrm>
          <a:prstGeom prst="rect">
            <a:avLst/>
          </a:prstGeom>
        </p:spPr>
      </p:pic>
      <p:pic>
        <p:nvPicPr>
          <p:cNvPr id="17" name="Content Placeholder 11" descr="A group of plastic vials with blue caps&#10;&#10;Description automatically generated">
            <a:extLst>
              <a:ext uri="{FF2B5EF4-FFF2-40B4-BE49-F238E27FC236}">
                <a16:creationId xmlns:a16="http://schemas.microsoft.com/office/drawing/2014/main" id="{FB1DA0E0-D363-3072-98D9-86E5A07F5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7" b="12381"/>
          <a:stretch/>
        </p:blipFill>
        <p:spPr>
          <a:xfrm>
            <a:off x="7866753" y="3590870"/>
            <a:ext cx="3309421" cy="167072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C57C53-AF1D-3819-C710-C81DB7D436F6}"/>
              </a:ext>
            </a:extLst>
          </p:cNvPr>
          <p:cNvSpPr txBox="1">
            <a:spLocks/>
          </p:cNvSpPr>
          <p:nvPr/>
        </p:nvSpPr>
        <p:spPr>
          <a:xfrm>
            <a:off x="7630431" y="5301214"/>
            <a:ext cx="3518336" cy="105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Collect samples for analysis: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 Feed (Control); (ii) Supernatant;</a:t>
            </a:r>
            <a:br>
              <a:rPr lang="en-US" sz="1600" dirty="0"/>
            </a:br>
            <a:r>
              <a:rPr lang="en-US" sz="1600" dirty="0"/>
              <a:t>(iii) Filtered Supernatant (0.45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429059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Results – Combo Feed with Alum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788679"/>
              </p:ext>
            </p:extLst>
          </p:nvPr>
        </p:nvGraphicFramePr>
        <p:xfrm>
          <a:off x="1261238" y="1598037"/>
          <a:ext cx="10008477" cy="357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473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1929536287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1827448184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3876882855"/>
                    </a:ext>
                  </a:extLst>
                </a:gridCol>
                <a:gridCol w="1152572">
                  <a:extLst>
                    <a:ext uri="{9D8B030D-6E8A-4147-A177-3AD203B41FA5}">
                      <a16:colId xmlns:a16="http://schemas.microsoft.com/office/drawing/2014/main" val="2870196117"/>
                    </a:ext>
                  </a:extLst>
                </a:gridCol>
              </a:tblGrid>
              <a:tr h="430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Control</a:t>
                      </a:r>
                      <a:endParaRPr lang="en-SG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Alum Dose-1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Dose-2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Alum Dose-3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2">
                <a:tc>
                  <a:txBody>
                    <a:bodyPr/>
                    <a:lstStyle/>
                    <a:p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Feed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Supernatant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*Filtered Supernatant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Supernatant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*Filtered Supernatant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Supernatant</a:t>
                      </a:r>
                      <a:endParaRPr lang="en-SG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*Filtered Supernatant</a:t>
                      </a:r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6.58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8.98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8.94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6,820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1,180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2,140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1,090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60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SG" sz="160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378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S/cm</a:t>
                      </a:r>
                      <a:endParaRPr lang="en-SG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170</a:t>
                      </a:r>
                      <a:endParaRPr lang="en-US" sz="160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7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7A721-9EC8-160B-797D-BB4ACBB9CCE9}"/>
              </a:ext>
            </a:extLst>
          </p:cNvPr>
          <p:cNvSpPr txBox="1">
            <a:spLocks/>
          </p:cNvSpPr>
          <p:nvPr/>
        </p:nvSpPr>
        <p:spPr>
          <a:xfrm>
            <a:off x="1345321" y="5454484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799D-6AFF-828F-B84F-C4163C37EC76}"/>
              </a:ext>
            </a:extLst>
          </p:cNvPr>
          <p:cNvSpPr/>
          <p:nvPr/>
        </p:nvSpPr>
        <p:spPr>
          <a:xfrm>
            <a:off x="4370335" y="1598038"/>
            <a:ext cx="2282713" cy="3575836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5205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DE4A-2F3B-5D0E-5B0B-500C6DFC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Combo Feed with PAC</a:t>
            </a:r>
            <a:endParaRPr lang="en-SG" dirty="0"/>
          </a:p>
        </p:txBody>
      </p:sp>
      <p:pic>
        <p:nvPicPr>
          <p:cNvPr id="18" name="Content Placeholder 17" descr="A machine with several containers of liquid&#10;&#10;Description automatically generated">
            <a:extLst>
              <a:ext uri="{FF2B5EF4-FFF2-40B4-BE49-F238E27FC236}">
                <a16:creationId xmlns:a16="http://schemas.microsoft.com/office/drawing/2014/main" id="{C3500937-3255-1BBA-6613-D211586B5D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3"/>
          <a:stretch/>
        </p:blipFill>
        <p:spPr>
          <a:xfrm>
            <a:off x="395749" y="3790569"/>
            <a:ext cx="5181600" cy="170669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B7D6C-4E37-77A0-7113-4DC91F63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CB651-FFDC-7FE6-5D51-C222AE32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8</a:t>
            </a:fld>
            <a:endParaRPr lang="en-SG"/>
          </a:p>
        </p:txBody>
      </p:sp>
      <p:pic>
        <p:nvPicPr>
          <p:cNvPr id="16" name="Content Placeholder 15" descr="A row of brown liquid in plastic containers&#10;&#10;Description automatically generated">
            <a:extLst>
              <a:ext uri="{FF2B5EF4-FFF2-40B4-BE49-F238E27FC236}">
                <a16:creationId xmlns:a16="http://schemas.microsoft.com/office/drawing/2014/main" id="{26CB002D-6E73-D022-8471-64E7DBFC59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4" b="18870"/>
          <a:stretch/>
        </p:blipFill>
        <p:spPr>
          <a:xfrm>
            <a:off x="395749" y="1679656"/>
            <a:ext cx="5181600" cy="1706691"/>
          </a:xfrm>
        </p:spPr>
      </p:pic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9C5A606C-2680-2321-394D-D81632DF6ABE}"/>
              </a:ext>
            </a:extLst>
          </p:cNvPr>
          <p:cNvSpPr txBox="1">
            <a:spLocks/>
          </p:cNvSpPr>
          <p:nvPr/>
        </p:nvSpPr>
        <p:spPr>
          <a:xfrm>
            <a:off x="395749" y="1344749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Initial</a:t>
            </a:r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82131080-5D64-61DD-486F-18D156218C6D}"/>
              </a:ext>
            </a:extLst>
          </p:cNvPr>
          <p:cNvSpPr txBox="1">
            <a:spLocks/>
          </p:cNvSpPr>
          <p:nvPr/>
        </p:nvSpPr>
        <p:spPr>
          <a:xfrm>
            <a:off x="395749" y="3386347"/>
            <a:ext cx="1422167" cy="53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Final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655E07-3653-D463-5813-BE56B7C89A89}"/>
              </a:ext>
            </a:extLst>
          </p:cNvPr>
          <p:cNvSpPr txBox="1">
            <a:spLocks/>
          </p:cNvSpPr>
          <p:nvPr/>
        </p:nvSpPr>
        <p:spPr>
          <a:xfrm>
            <a:off x="2049804" y="5550630"/>
            <a:ext cx="2295365" cy="710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PAC 50-250mg/L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+mn-lt"/>
              </a:rPr>
              <a:t>pH 5.5-8.5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4FB7A2-D5F6-BF31-3893-BE5522C73315}"/>
              </a:ext>
            </a:extLst>
          </p:cNvPr>
          <p:cNvSpPr txBox="1">
            <a:spLocks/>
          </p:cNvSpPr>
          <p:nvPr/>
        </p:nvSpPr>
        <p:spPr>
          <a:xfrm>
            <a:off x="7630431" y="5301214"/>
            <a:ext cx="3518336" cy="105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Collect samples for analysis: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 Feed (Control); (ii) Supernatant;</a:t>
            </a:r>
            <a:br>
              <a:rPr lang="en-US" sz="1600" dirty="0"/>
            </a:br>
            <a:r>
              <a:rPr lang="en-US" sz="1600" dirty="0"/>
              <a:t>(iii) Filtered Supernatant (0.45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m)</a:t>
            </a:r>
          </a:p>
        </p:txBody>
      </p:sp>
      <p:pic>
        <p:nvPicPr>
          <p:cNvPr id="10" name="Content Placeholder 16" descr="A group of test tubes with labels&#10;&#10;Description automatically generated">
            <a:extLst>
              <a:ext uri="{FF2B5EF4-FFF2-40B4-BE49-F238E27FC236}">
                <a16:creationId xmlns:a16="http://schemas.microsoft.com/office/drawing/2014/main" id="{E898D47C-C54F-E040-ADE2-77F52F95F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2" b="19375"/>
          <a:stretch/>
        </p:blipFill>
        <p:spPr>
          <a:xfrm>
            <a:off x="7346731" y="1749389"/>
            <a:ext cx="3933497" cy="1746562"/>
          </a:xfrm>
          <a:prstGeom prst="rect">
            <a:avLst/>
          </a:prstGeom>
        </p:spPr>
      </p:pic>
      <p:pic>
        <p:nvPicPr>
          <p:cNvPr id="11" name="Content Placeholder 18" descr="A group of plastic vials with blue caps&#10;&#10;Description automatically generated">
            <a:extLst>
              <a:ext uri="{FF2B5EF4-FFF2-40B4-BE49-F238E27FC236}">
                <a16:creationId xmlns:a16="http://schemas.microsoft.com/office/drawing/2014/main" id="{E6105E3F-6C74-53ED-F056-AA5B295C2A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2" b="8749"/>
          <a:stretch/>
        </p:blipFill>
        <p:spPr>
          <a:xfrm>
            <a:off x="7723760" y="3654251"/>
            <a:ext cx="3179437" cy="16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DB14C6-1A29-F780-CD95-6D2BEC3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efin Sans Light"/>
              </a:rPr>
              <a:t>Results – Combo Feed with PAC</a:t>
            </a:r>
            <a:endParaRPr lang="en-SG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183C13-6F22-19ED-EE29-964D526E4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906697"/>
              </p:ext>
            </p:extLst>
          </p:nvPr>
        </p:nvGraphicFramePr>
        <p:xfrm>
          <a:off x="1036388" y="1581398"/>
          <a:ext cx="10317412" cy="369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846">
                  <a:extLst>
                    <a:ext uri="{9D8B030D-6E8A-4147-A177-3AD203B41FA5}">
                      <a16:colId xmlns:a16="http://schemas.microsoft.com/office/drawing/2014/main" val="2884680767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3716391731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2677779870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4182131772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1986398156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3426425343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3825570947"/>
                    </a:ext>
                  </a:extLst>
                </a:gridCol>
                <a:gridCol w="1260938">
                  <a:extLst>
                    <a:ext uri="{9D8B030D-6E8A-4147-A177-3AD203B41FA5}">
                      <a16:colId xmlns:a16="http://schemas.microsoft.com/office/drawing/2014/main" val="69637685"/>
                    </a:ext>
                  </a:extLst>
                </a:gridCol>
              </a:tblGrid>
              <a:tr h="430281"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Control</a:t>
                      </a:r>
                      <a:endParaRPr lang="en-SG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PAC  Dose-1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Dose-2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Source Sans Pro"/>
                        </a:rPr>
                        <a:t>PAC  Dose-3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967593"/>
                  </a:ext>
                </a:extLst>
              </a:tr>
              <a:tr h="459752">
                <a:tc>
                  <a:txBody>
                    <a:bodyPr/>
                    <a:lstStyle/>
                    <a:p>
                      <a:endParaRPr lang="en-SG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Feed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Supernatant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*Filtered Supernatant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Supernatant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*Filtered Supernatant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Supernatant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*Filtered Supernatant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335442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5.76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7.98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0786799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Turbidity,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6,900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5.72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22.1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6,380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49271566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TSS, 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3,620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&lt;3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sz="20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3,360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&lt;3</a:t>
                      </a:r>
                      <a:endParaRPr lang="en-US" sz="2000" dirty="0"/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683712373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Total S</a:t>
                      </a:r>
                      <a:r>
                        <a:rPr lang="en-SG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ilica</a:t>
                      </a: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br>
                        <a:rPr lang="en-SG" sz="1600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SG" sz="1600" dirty="0">
                          <a:solidFill>
                            <a:schemeClr val="tx1"/>
                          </a:solidFill>
                          <a:latin typeface="+mn-lt"/>
                        </a:rPr>
                        <a:t>mg/L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570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561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4197072706"/>
                  </a:ext>
                </a:extLst>
              </a:tr>
              <a:tr h="4597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Conductivity,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μ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S/cm</a:t>
                      </a:r>
                      <a:endParaRPr lang="en-SG" sz="160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34.4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179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</a:t>
                      </a:r>
                      <a:endParaRPr lang="en-US" sz="1600" dirty="0"/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897230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5497-2402-876D-1FEB-16A8A189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GRADIANT CONFIDENTIAL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E3F8-2A8B-0018-34A6-F930D93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36D1-A9F0-4DFC-9B9E-05329500316D}" type="slidenum">
              <a:rPr lang="en-SG" smtClean="0"/>
              <a:t>9</a:t>
            </a:fld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7A721-9EC8-160B-797D-BB4ACBB9CCE9}"/>
              </a:ext>
            </a:extLst>
          </p:cNvPr>
          <p:cNvSpPr txBox="1">
            <a:spLocks/>
          </p:cNvSpPr>
          <p:nvPr/>
        </p:nvSpPr>
        <p:spPr>
          <a:xfrm>
            <a:off x="1020344" y="5500115"/>
            <a:ext cx="3317335" cy="340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Josefin Sans Light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*Filtered Supernatant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(0.45</a:t>
            </a:r>
            <a:r>
              <a:rPr lang="el-GR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m)</a:t>
            </a: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54D004-850F-5329-0A9F-604CBD38097A}"/>
              </a:ext>
            </a:extLst>
          </p:cNvPr>
          <p:cNvSpPr/>
          <p:nvPr/>
        </p:nvSpPr>
        <p:spPr>
          <a:xfrm>
            <a:off x="3804745" y="1581398"/>
            <a:ext cx="2501462" cy="369520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144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ant 2023">
      <a:dk1>
        <a:srgbClr val="000000"/>
      </a:dk1>
      <a:lt1>
        <a:srgbClr val="FFFFFF"/>
      </a:lt1>
      <a:dk2>
        <a:srgbClr val="2D2082"/>
      </a:dk2>
      <a:lt2>
        <a:srgbClr val="FFFFFF"/>
      </a:lt2>
      <a:accent1>
        <a:srgbClr val="722CCF"/>
      </a:accent1>
      <a:accent2>
        <a:srgbClr val="AF31D3"/>
      </a:accent2>
      <a:accent3>
        <a:srgbClr val="2265D9"/>
      </a:accent3>
      <a:accent4>
        <a:srgbClr val="22B5D9"/>
      </a:accent4>
      <a:accent5>
        <a:srgbClr val="67E0D6"/>
      </a:accent5>
      <a:accent6>
        <a:srgbClr val="D8D8D8"/>
      </a:accent6>
      <a:hlink>
        <a:srgbClr val="2265D9"/>
      </a:hlink>
      <a:folHlink>
        <a:srgbClr val="67E0D6"/>
      </a:folHlink>
    </a:clrScheme>
    <a:fontScheme name="Gradiant Source Sans Pro 202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7BA193DA-BC78-4A62-AA06-9BD6C414BD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224 - NEW TEMPLATE" id="{FE68E85D-4A85-44B2-AB79-DE443CD83426}" vid="{9C8AD3EC-9431-451E-83BE-42836FD8CE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673323D1144D873BA7C222ED3D1B" ma:contentTypeVersion="13" ma:contentTypeDescription="Create a new document." ma:contentTypeScope="" ma:versionID="a5b1be9f823c097e36de770aa86711fe">
  <xsd:schema xmlns:xsd="http://www.w3.org/2001/XMLSchema" xmlns:xs="http://www.w3.org/2001/XMLSchema" xmlns:p="http://schemas.microsoft.com/office/2006/metadata/properties" xmlns:ns2="7847ee4b-d4dc-40cd-997c-57bfdcd8b5cc" xmlns:ns3="dfa653b6-8f75-49cd-860f-fac65c77d917" targetNamespace="http://schemas.microsoft.com/office/2006/metadata/properties" ma:root="true" ma:fieldsID="b2c97a832bc73a2dd8c7b173ac696ab6" ns2:_="" ns3:_="">
    <xsd:import namespace="7847ee4b-d4dc-40cd-997c-57bfdcd8b5cc"/>
    <xsd:import namespace="dfa653b6-8f75-49cd-860f-fac65c77d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47ee4b-d4dc-40cd-997c-57bfdcd8b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1314e52-6724-4b18-8467-0e99aa107f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653b6-8f75-49cd-860f-fac65c77d9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a4788a-e211-4e8a-a860-af2af1a5bf2b}" ma:internalName="TaxCatchAll" ma:showField="CatchAllData" ma:web="dfa653b6-8f75-49cd-860f-fac65c77d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847ee4b-d4dc-40cd-997c-57bfdcd8b5cc" xsi:nil="true"/>
    <lcf76f155ced4ddcb4097134ff3c332f xmlns="7847ee4b-d4dc-40cd-997c-57bfdcd8b5cc">
      <Terms xmlns="http://schemas.microsoft.com/office/infopath/2007/PartnerControls"/>
    </lcf76f155ced4ddcb4097134ff3c332f>
    <TaxCatchAll xmlns="dfa653b6-8f75-49cd-860f-fac65c77d917" xsi:nil="true"/>
  </documentManagement>
</p:properties>
</file>

<file path=customXml/itemProps1.xml><?xml version="1.0" encoding="utf-8"?>
<ds:datastoreItem xmlns:ds="http://schemas.openxmlformats.org/officeDocument/2006/customXml" ds:itemID="{5720A563-4EF6-4324-ADF8-009548D2DDA5}"/>
</file>

<file path=customXml/itemProps2.xml><?xml version="1.0" encoding="utf-8"?>
<ds:datastoreItem xmlns:ds="http://schemas.openxmlformats.org/officeDocument/2006/customXml" ds:itemID="{4F012D75-768F-4DB6-8012-482FAD45C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029F8A-36C9-4CDF-B8E6-6A93D92E86C2}"/>
</file>

<file path=docProps/app.xml><?xml version="1.0" encoding="utf-8"?>
<Properties xmlns="http://schemas.openxmlformats.org/officeDocument/2006/extended-properties" xmlns:vt="http://schemas.openxmlformats.org/officeDocument/2006/docPropsVTypes">
  <Template>230224 - NEW TEMPLATE</Template>
  <TotalTime>546</TotalTime>
  <Words>838</Words>
  <Application>Microsoft Office PowerPoint</Application>
  <PresentationFormat>Widescreen</PresentationFormat>
  <Paragraphs>341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Josefin Sans Light</vt:lpstr>
      <vt:lpstr>Source Sans Pro</vt:lpstr>
      <vt:lpstr>Office Theme</vt:lpstr>
      <vt:lpstr>Custom Design</vt:lpstr>
      <vt:lpstr>Micron Bendemeer</vt:lpstr>
      <vt:lpstr>Lab-Test Objectives</vt:lpstr>
      <vt:lpstr>Waste Streams Composition (22 Sep 2023)</vt:lpstr>
      <vt:lpstr>Particle Size Distribution (09 Oct 2023)</vt:lpstr>
      <vt:lpstr>Jar Test Plan </vt:lpstr>
      <vt:lpstr>Experiment – Combo Feed with Alum</vt:lpstr>
      <vt:lpstr>Results – Combo Feed with Alum</vt:lpstr>
      <vt:lpstr>Experiment – Combo Feed with PAC</vt:lpstr>
      <vt:lpstr>Results – Combo Feed with PAC</vt:lpstr>
      <vt:lpstr>Experiment - Combo Feed with FeCl3/MgCl2</vt:lpstr>
      <vt:lpstr>Results – Combo Feed with FeCl3 / MgCl2</vt:lpstr>
      <vt:lpstr>DAF Trial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Sherly Foo</dc:creator>
  <cp:lastModifiedBy>Lam Yuen Sean</cp:lastModifiedBy>
  <cp:revision>52</cp:revision>
  <dcterms:created xsi:type="dcterms:W3CDTF">2023-02-24T05:24:15Z</dcterms:created>
  <dcterms:modified xsi:type="dcterms:W3CDTF">2023-10-23T06:55:28Z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22700.0000000000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0x010100C540673323D1144D873BA7C222ED3D1B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